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5"/>
  </p:notesMasterIdLst>
  <p:sldIdLst>
    <p:sldId id="416" r:id="rId3"/>
    <p:sldId id="422" r:id="rId4"/>
    <p:sldId id="423" r:id="rId5"/>
    <p:sldId id="431" r:id="rId6"/>
    <p:sldId id="392" r:id="rId7"/>
    <p:sldId id="418" r:id="rId8"/>
    <p:sldId id="343" r:id="rId9"/>
    <p:sldId id="344" r:id="rId10"/>
    <p:sldId id="419" r:id="rId11"/>
    <p:sldId id="382" r:id="rId12"/>
    <p:sldId id="388" r:id="rId13"/>
    <p:sldId id="389" r:id="rId14"/>
    <p:sldId id="454" r:id="rId15"/>
    <p:sldId id="456" r:id="rId16"/>
    <p:sldId id="458" r:id="rId17"/>
    <p:sldId id="457" r:id="rId18"/>
    <p:sldId id="460" r:id="rId19"/>
    <p:sldId id="464" r:id="rId20"/>
    <p:sldId id="347" r:id="rId21"/>
    <p:sldId id="348" r:id="rId22"/>
    <p:sldId id="432" r:id="rId23"/>
    <p:sldId id="3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113" autoAdjust="0"/>
    <p:restoredTop sz="86348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explosion val="12"/>
          </c:dPt>
          <c:dPt>
            <c:idx val="1"/>
            <c:explosion val="8"/>
          </c:dPt>
          <c:dPt>
            <c:idx val="2"/>
            <c:explosion val="10"/>
          </c:dPt>
          <c:dPt>
            <c:idx val="3"/>
            <c:explosion val="6"/>
          </c:dPt>
          <c:cat>
            <c:strRef>
              <c:f>Лист1!$A$2:$A$5</c:f>
              <c:strCache>
                <c:ptCount val="4"/>
                <c:pt idx="0">
                  <c:v>Общественные науки (Экономика и управление, государство и право)</c:v>
                </c:pt>
                <c:pt idx="1">
                  <c:v>Гуманитарные и социальные науки  (История, языкознание, педагагика, психология, социология, культура, литература, журналистика, искусство, философия, науковедение)</c:v>
                </c:pt>
                <c:pt idx="2">
                  <c:v>Технические и прикладные науки (Машиностроение, транспорт, строительство, архитектура, приборостроение, информатика, автоматика, приборостроение, энергетика)</c:v>
                </c:pt>
                <c:pt idx="3">
                  <c:v>Естественные науки (Математика, физика, химия, биология, геология, география, геодезия, экология)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3475</c:v>
                </c:pt>
                <c:pt idx="1">
                  <c:v>1070</c:v>
                </c:pt>
                <c:pt idx="2">
                  <c:v>1592</c:v>
                </c:pt>
                <c:pt idx="3">
                  <c:v>550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B7F4-9167-44CD-936A-079FEE2B8172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3C15-D859-464B-B2D5-70ABC7103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088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C15-D859-464B-B2D5-70ABC710393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6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jpeg"/><Relationship Id="rId2" Type="http://schemas.openxmlformats.org/officeDocument/2006/relationships/hyperlink" Target="mailto:books@infra-m.ru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aukaru.ru/" TargetMode="External"/><Relationship Id="rId5" Type="http://schemas.openxmlformats.org/officeDocument/2006/relationships/hyperlink" Target="http://www.znanium.com/" TargetMode="External"/><Relationship Id="rId4" Type="http://schemas.openxmlformats.org/officeDocument/2006/relationships/hyperlink" Target="https://infra-m.ru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6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0.png"/><Relationship Id="rId7" Type="http://schemas.openxmlformats.org/officeDocument/2006/relationships/hyperlink" Target="http://www.naukaru.ru/" TargetMode="External"/><Relationship Id="rId2" Type="http://schemas.openxmlformats.org/officeDocument/2006/relationships/hyperlink" Target="mailto:books@infra-m.ru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znanium.com/" TargetMode="External"/><Relationship Id="rId5" Type="http://schemas.openxmlformats.org/officeDocument/2006/relationships/hyperlink" Target="https://infra-m.ru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3096" y="405291"/>
            <a:ext cx="3008186" cy="6814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8C56DE1-A1FD-42EE-8557-F48171DC4B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05446" y="5816861"/>
            <a:ext cx="528815" cy="5288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84645B6-C166-4228-BBC1-DFB2BC4AB0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51620" y="5816861"/>
            <a:ext cx="528815" cy="5288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5D45AC6-20A6-47C9-9E32-8B8AA19ED8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7795" y="5816861"/>
            <a:ext cx="528815" cy="528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DF8F97B-0CFB-4C5A-B94E-296824C58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74572" y="5816861"/>
            <a:ext cx="528815" cy="5288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BC32711-F7AB-4DC0-B221-6A90A1B3E54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20747" y="5816861"/>
            <a:ext cx="528815" cy="528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9A0D323-912F-4E2B-B971-AB9BEAB96B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59271" y="5816861"/>
            <a:ext cx="528815" cy="5288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8B1643-163F-4458-A7E4-BC8096EE057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66922" y="5816861"/>
            <a:ext cx="528815" cy="528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DA90B60-5AB4-4C13-AD44-AF728B2A9A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013096" y="5816861"/>
            <a:ext cx="528815" cy="5288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B098E0C-64C4-463E-B9A5-66900EAFDFA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28397" y="5816861"/>
            <a:ext cx="528815" cy="528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52A2EB4-A879-4833-9EC1-9FFD93BA9C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82220" y="5816861"/>
            <a:ext cx="528815" cy="52881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епь, электроника, в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D4C043D-E380-42A9-A45D-D69002E92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00" b="11778"/>
          <a:stretch/>
        </p:blipFill>
        <p:spPr>
          <a:xfrm>
            <a:off x="0" y="1341912"/>
            <a:ext cx="9144000" cy="40613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20D04CC-0C70-40D3-BFD8-C2A3EAC5C0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36043" y="6081270"/>
            <a:ext cx="1872335" cy="3120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5" y="5609221"/>
            <a:ext cx="1203164" cy="401054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937" y="1959429"/>
            <a:ext cx="6904433" cy="2119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45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22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18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17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43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443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C1D89F-AF36-4585-B470-B973181FE14A}"/>
              </a:ext>
            </a:extLst>
          </p:cNvPr>
          <p:cNvSpPr/>
          <p:nvPr userDrawn="1"/>
        </p:nvSpPr>
        <p:spPr>
          <a:xfrm>
            <a:off x="0" y="5509846"/>
            <a:ext cx="9144000" cy="1348153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75E1B48-5BB4-4031-BB29-788DB09F6157}"/>
              </a:ext>
            </a:extLst>
          </p:cNvPr>
          <p:cNvSpPr/>
          <p:nvPr userDrawn="1"/>
        </p:nvSpPr>
        <p:spPr>
          <a:xfrm>
            <a:off x="0" y="0"/>
            <a:ext cx="9144000" cy="949569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077573" y="268846"/>
            <a:ext cx="2615301" cy="5924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8C56DE1-A1FD-42EE-8557-F48171DC4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05446" y="5816861"/>
            <a:ext cx="528815" cy="5288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84645B6-C166-4228-BBC1-DFB2BC4AB0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51620" y="5816861"/>
            <a:ext cx="528815" cy="5288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5D45AC6-20A6-47C9-9E32-8B8AA19ED8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7795" y="5816861"/>
            <a:ext cx="528815" cy="528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DF8F97B-0CFB-4C5A-B94E-296824C588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74572" y="5816861"/>
            <a:ext cx="528815" cy="5288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BC32711-F7AB-4DC0-B221-6A90A1B3E5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20747" y="5816861"/>
            <a:ext cx="528815" cy="528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9A0D323-912F-4E2B-B971-AB9BEAB96B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59271" y="5816861"/>
            <a:ext cx="528815" cy="5288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8B1643-163F-4458-A7E4-BC8096EE057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66922" y="5816861"/>
            <a:ext cx="528815" cy="528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DA90B60-5AB4-4C13-AD44-AF728B2A9A7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013096" y="5816861"/>
            <a:ext cx="528815" cy="5288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B098E0C-64C4-463E-B9A5-66900EAFDFA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28397" y="5816861"/>
            <a:ext cx="528815" cy="528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52A2EB4-A879-4833-9EC1-9FFD93BA9C9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82220" y="5816861"/>
            <a:ext cx="528815" cy="528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20D04CC-0C70-40D3-BFD8-C2A3EAC5C0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36043" y="6081270"/>
            <a:ext cx="1872335" cy="3120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5" y="5609221"/>
            <a:ext cx="1203164" cy="401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5019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013096" y="405291"/>
            <a:ext cx="3008186" cy="6814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8C56DE1-A1FD-42EE-8557-F48171DC4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05446" y="5816861"/>
            <a:ext cx="528815" cy="5288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84645B6-C166-4228-BBC1-DFB2BC4AB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51620" y="5816861"/>
            <a:ext cx="528815" cy="5288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5D45AC6-20A6-47C9-9E32-8B8AA19ED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7795" y="5816861"/>
            <a:ext cx="528815" cy="528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DF8F97B-0CFB-4C5A-B94E-296824C588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74572" y="5816861"/>
            <a:ext cx="528815" cy="5288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BC32711-F7AB-4DC0-B221-6A90A1B3E5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20747" y="5816861"/>
            <a:ext cx="528815" cy="5288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9A0D323-912F-4E2B-B971-AB9BEAB96B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59271" y="5816861"/>
            <a:ext cx="528815" cy="5288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48B1643-163F-4458-A7E4-BC8096EE05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66922" y="5816861"/>
            <a:ext cx="528815" cy="528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DA90B60-5AB4-4C13-AD44-AF728B2A9A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013096" y="5816861"/>
            <a:ext cx="528815" cy="5288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B098E0C-64C4-463E-B9A5-66900EAFDF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28397" y="5816861"/>
            <a:ext cx="528815" cy="528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52A2EB4-A879-4833-9EC1-9FFD93BA9C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82220" y="5816861"/>
            <a:ext cx="528815" cy="52881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епь, электроника, в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D4C043D-E380-42A9-A45D-D69002E92CA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00" b="11778"/>
          <a:stretch/>
        </p:blipFill>
        <p:spPr>
          <a:xfrm>
            <a:off x="0" y="1341912"/>
            <a:ext cx="9144000" cy="40613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20D04CC-0C70-40D3-BFD8-C2A3EAC5C0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36043" y="6081270"/>
            <a:ext cx="1872335" cy="3120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5" y="5609221"/>
            <a:ext cx="1203164" cy="401054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937" y="1959429"/>
            <a:ext cx="6904433" cy="2119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45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B3CE758C-AD55-43F8-AA4A-4A98864A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1" b="58236"/>
          <a:stretch/>
        </p:blipFill>
        <p:spPr>
          <a:xfrm flipH="1">
            <a:off x="0" y="0"/>
            <a:ext cx="9144000" cy="87877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5EB4ABC-EF39-4969-8A90-BF497215CADF}"/>
              </a:ext>
            </a:extLst>
          </p:cNvPr>
          <p:cNvSpPr/>
          <p:nvPr/>
        </p:nvSpPr>
        <p:spPr>
          <a:xfrm>
            <a:off x="0" y="5814598"/>
            <a:ext cx="9144000" cy="1043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578929" y="285576"/>
            <a:ext cx="2161309" cy="489617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619" y="2278629"/>
            <a:ext cx="6904433" cy="178833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78" y="5895311"/>
            <a:ext cx="1203164" cy="4010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5369DEC-7D34-4B4D-B010-943A49B83C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877340" y="6296366"/>
            <a:ext cx="1981539" cy="3302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874B0DA-3DBE-4C5C-A0AD-69F52ACBF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18023" y="5995550"/>
            <a:ext cx="685801" cy="6858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D37D286-8D62-4AF3-B917-667EE1E8D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70676" y="5995550"/>
            <a:ext cx="685801" cy="6858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72C9AC7-B852-46BD-99B0-38CF41CC92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2482" y="5995550"/>
            <a:ext cx="685801" cy="6858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18F3D77-CEFA-4838-9E61-7E097F4A29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57488" y="5995550"/>
            <a:ext cx="685801" cy="6858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670A497F-EB3D-478B-A098-30ECC908DB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62287" y="5995550"/>
            <a:ext cx="685801" cy="6858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AACB3BBB-076C-4295-AF65-EEEA9E5BA3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84713" y="5995550"/>
            <a:ext cx="685801" cy="6858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2B7F7AF-D82B-42D1-B46B-704C3A112A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62786" y="5995550"/>
            <a:ext cx="685801" cy="6858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BC4F372-FAAF-4E74-B0C2-0214EDE43D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63285" y="5995550"/>
            <a:ext cx="685801" cy="68580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D92A277-9156-4016-AD27-77F14B3C8A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29339" y="5995550"/>
            <a:ext cx="685801" cy="6858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8604BD9-42A7-4F87-BAFC-0C70CDDEFD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60194" y="5995550"/>
            <a:ext cx="685801" cy="685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50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16549BF-CBF8-44B1-8225-ABE8699D5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1" b="58236"/>
          <a:stretch/>
        </p:blipFill>
        <p:spPr>
          <a:xfrm flipH="1">
            <a:off x="0" y="0"/>
            <a:ext cx="9144000" cy="87877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FE31C38-A7E0-4D17-B87B-97201D8D7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877340" y="231379"/>
            <a:ext cx="1981539" cy="44889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CB52755-686B-418D-A13D-DE7C5C1B2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60" y="5891329"/>
            <a:ext cx="1188324" cy="396107"/>
          </a:xfrm>
          <a:prstGeom prst="rect">
            <a:avLst/>
          </a:prstGeom>
        </p:spPr>
      </p:pic>
      <p:sp>
        <p:nvSpPr>
          <p:cNvPr id="43" name="Заголовок 10">
            <a:extLst>
              <a:ext uri="{FF2B5EF4-FFF2-40B4-BE49-F238E27FC236}">
                <a16:creationId xmlns="" xmlns:a16="http://schemas.microsoft.com/office/drawing/2014/main" id="{7C9F5C80-B889-4642-B4DA-013BDE44824D}"/>
              </a:ext>
            </a:extLst>
          </p:cNvPr>
          <p:cNvSpPr txBox="1">
            <a:spLocks/>
          </p:cNvSpPr>
          <p:nvPr/>
        </p:nvSpPr>
        <p:spPr>
          <a:xfrm>
            <a:off x="1106619" y="2278629"/>
            <a:ext cx="6904433" cy="1788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spc="0" baseline="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DB049F9-2626-463F-8812-2221A7804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877340" y="6296366"/>
            <a:ext cx="1981539" cy="3302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EFC1A1B-2737-43C4-B500-ED977840C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18023" y="5995550"/>
            <a:ext cx="685801" cy="68580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86372F1-5D9E-4DA4-B8BB-19B52A8E2D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70676" y="5995550"/>
            <a:ext cx="685801" cy="68580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F009C9D-83EC-45B3-8018-7D22E66BF4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2482" y="5995550"/>
            <a:ext cx="685801" cy="6858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498C1C9-E549-434A-AAF5-BF0428362B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57488" y="5995550"/>
            <a:ext cx="685801" cy="6858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6C6855D2-4CCD-4152-ACDF-AC467B4094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62287" y="5995550"/>
            <a:ext cx="685801" cy="68580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A42D114-530E-4811-91F2-6705AF4DEE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84713" y="5995550"/>
            <a:ext cx="685801" cy="68580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B3C44DA-2680-4CD2-AFCE-8916985D24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62786" y="5995550"/>
            <a:ext cx="685801" cy="68580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53392-BEF6-4AF2-B579-2A0DD5A4C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63285" y="5995550"/>
            <a:ext cx="685801" cy="68580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3EDEAC8-E82A-469E-889D-B7E5738DBF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29339" y="5995550"/>
            <a:ext cx="685801" cy="68580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918BDB9-888F-486A-929F-7680C54F3A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60194" y="5995550"/>
            <a:ext cx="685801" cy="685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39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640FA60-D34E-4856-8407-726EDD756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DD12F2B-F6C6-4049-B8C2-25A344E05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28718"/>
            <a:ext cx="7886700" cy="696907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algn="ctr"/>
            <a:r>
              <a:rPr lang="ru-RU" sz="30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94D141E-C812-4950-964C-E076ED2406D4}"/>
              </a:ext>
            </a:extLst>
          </p:cNvPr>
          <p:cNvSpPr/>
          <p:nvPr/>
        </p:nvSpPr>
        <p:spPr>
          <a:xfrm>
            <a:off x="6650182" y="1"/>
            <a:ext cx="2493818" cy="770516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FAFF94-EEA5-4DF9-BC4D-87A1D4A9D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967100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66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B3CE758C-AD55-43F8-AA4A-4A98864A2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1" b="58236"/>
          <a:stretch/>
        </p:blipFill>
        <p:spPr>
          <a:xfrm flipH="1">
            <a:off x="0" y="0"/>
            <a:ext cx="9144000" cy="87877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5EB4ABC-EF39-4969-8A90-BF497215CADF}"/>
              </a:ext>
            </a:extLst>
          </p:cNvPr>
          <p:cNvSpPr/>
          <p:nvPr userDrawn="1"/>
        </p:nvSpPr>
        <p:spPr>
          <a:xfrm>
            <a:off x="0" y="5814598"/>
            <a:ext cx="9144000" cy="1043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8929" y="285576"/>
            <a:ext cx="2161309" cy="489617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619" y="2278629"/>
            <a:ext cx="6904433" cy="178833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78" y="5895311"/>
            <a:ext cx="1203164" cy="4010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5369DEC-7D34-4B4D-B010-943A49B83C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877340" y="6296366"/>
            <a:ext cx="1981539" cy="3302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874B0DA-3DBE-4C5C-A0AD-69F52ACBFE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18023" y="5995550"/>
            <a:ext cx="685801" cy="6858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D37D286-8D62-4AF3-B917-667EE1E8D4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70676" y="5995550"/>
            <a:ext cx="685801" cy="6858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72C9AC7-B852-46BD-99B0-38CF41CC92F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2482" y="5995550"/>
            <a:ext cx="685801" cy="6858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18F3D77-CEFA-4838-9E61-7E097F4A29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57488" y="5995550"/>
            <a:ext cx="685801" cy="6858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670A497F-EB3D-478B-A098-30ECC908DB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62287" y="5995550"/>
            <a:ext cx="685801" cy="6858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AACB3BBB-076C-4295-AF65-EEEA9E5BA3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84713" y="5995550"/>
            <a:ext cx="685801" cy="6858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2B7F7AF-D82B-42D1-B46B-704C3A112A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62786" y="5995550"/>
            <a:ext cx="685801" cy="6858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BC4F372-FAAF-4E74-B0C2-0214EDE43D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63285" y="5995550"/>
            <a:ext cx="685801" cy="68580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D92A277-9156-4016-AD27-77F14B3C8A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29339" y="5995550"/>
            <a:ext cx="685801" cy="6858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8604BD9-42A7-4F87-BAFC-0C70CDDEFD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60194" y="5995550"/>
            <a:ext cx="685801" cy="685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50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943A6FD-1411-4A44-80C5-2EBD7BC61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87923"/>
            <a:ext cx="7886700" cy="5242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4990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59FFA57-DB2E-4AD7-B3C5-CC831079F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914957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5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7E6AB6-A7E8-4CBE-A3CE-8E9E23ED6CF9}"/>
              </a:ext>
            </a:extLst>
          </p:cNvPr>
          <p:cNvSpPr/>
          <p:nvPr/>
        </p:nvSpPr>
        <p:spPr>
          <a:xfrm>
            <a:off x="0" y="1997943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127282, Москва, ул. Полярная, д. 31 В, стр. 1</a:t>
            </a:r>
          </a:p>
          <a:p>
            <a:pPr algn="ctr"/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+7 495 280-15-96</a:t>
            </a:r>
          </a:p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+7 495 280-33-86</a:t>
            </a:r>
          </a:p>
          <a:p>
            <a:pPr algn="ctr">
              <a:spcAft>
                <a:spcPts val="1200"/>
              </a:spcAft>
            </a:pPr>
            <a:r>
              <a:rPr lang="ru-RU" sz="2200" u="sng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books@infra-m.ru</a:t>
            </a:r>
            <a:endParaRPr lang="ru-RU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296C27-E3F5-4DA5-BF1D-FA13AF1F223A}"/>
              </a:ext>
            </a:extLst>
          </p:cNvPr>
          <p:cNvSpPr/>
          <p:nvPr/>
        </p:nvSpPr>
        <p:spPr>
          <a:xfrm>
            <a:off x="0" y="0"/>
            <a:ext cx="9144000" cy="1211283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023162" y="311564"/>
            <a:ext cx="3097676" cy="7017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99E37A3-6151-43EB-B9C0-7E164F15A3B6}"/>
              </a:ext>
            </a:extLst>
          </p:cNvPr>
          <p:cNvSpPr/>
          <p:nvPr/>
        </p:nvSpPr>
        <p:spPr>
          <a:xfrm>
            <a:off x="3921953" y="5211387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infra-m.ru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4797DF-84CF-4BC8-901A-30D85773E8EA}"/>
              </a:ext>
            </a:extLst>
          </p:cNvPr>
          <p:cNvSpPr/>
          <p:nvPr/>
        </p:nvSpPr>
        <p:spPr>
          <a:xfrm>
            <a:off x="715466" y="5211387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znanium.com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7C30176-8B4C-4829-AEB2-4E2A8072E10E}"/>
              </a:ext>
            </a:extLst>
          </p:cNvPr>
          <p:cNvSpPr/>
          <p:nvPr/>
        </p:nvSpPr>
        <p:spPr>
          <a:xfrm>
            <a:off x="6542157" y="5211387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naukaru.ru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12" b="58236"/>
          <a:stretch/>
        </p:blipFill>
        <p:spPr>
          <a:xfrm flipH="1">
            <a:off x="0" y="6198918"/>
            <a:ext cx="9144000" cy="659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305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296C27-E3F5-4DA5-BF1D-FA13AF1F223A}"/>
              </a:ext>
            </a:extLst>
          </p:cNvPr>
          <p:cNvSpPr/>
          <p:nvPr/>
        </p:nvSpPr>
        <p:spPr>
          <a:xfrm>
            <a:off x="0" y="0"/>
            <a:ext cx="9144000" cy="1211283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023162" y="311564"/>
            <a:ext cx="3097676" cy="70173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12" b="58236"/>
          <a:stretch/>
        </p:blipFill>
        <p:spPr>
          <a:xfrm flipH="1">
            <a:off x="0" y="6198918"/>
            <a:ext cx="9144000" cy="659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03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018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67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22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181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172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434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443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16549BF-CBF8-44B1-8225-ABE8699D5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1" b="58236"/>
          <a:stretch/>
        </p:blipFill>
        <p:spPr>
          <a:xfrm flipH="1">
            <a:off x="0" y="0"/>
            <a:ext cx="9144000" cy="87877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FE31C38-A7E0-4D17-B87B-97201D8D7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7340" y="231379"/>
            <a:ext cx="1981539" cy="44889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CB52755-686B-418D-A13D-DE7C5C1B2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60" y="5891329"/>
            <a:ext cx="1188324" cy="396107"/>
          </a:xfrm>
          <a:prstGeom prst="rect">
            <a:avLst/>
          </a:prstGeom>
        </p:spPr>
      </p:pic>
      <p:sp>
        <p:nvSpPr>
          <p:cNvPr id="43" name="Заголовок 10">
            <a:extLst>
              <a:ext uri="{FF2B5EF4-FFF2-40B4-BE49-F238E27FC236}">
                <a16:creationId xmlns="" xmlns:a16="http://schemas.microsoft.com/office/drawing/2014/main" id="{7C9F5C80-B889-4642-B4DA-013BDE44824D}"/>
              </a:ext>
            </a:extLst>
          </p:cNvPr>
          <p:cNvSpPr txBox="1">
            <a:spLocks/>
          </p:cNvSpPr>
          <p:nvPr userDrawn="1"/>
        </p:nvSpPr>
        <p:spPr>
          <a:xfrm>
            <a:off x="1106619" y="2278629"/>
            <a:ext cx="6904433" cy="1788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spc="0" baseline="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DB049F9-2626-463F-8812-2221A7804C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877340" y="6296366"/>
            <a:ext cx="1981539" cy="3302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EFC1A1B-2737-43C4-B500-ED977840CB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18023" y="5995550"/>
            <a:ext cx="685801" cy="68580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86372F1-5D9E-4DA4-B8BB-19B52A8E2D4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70676" y="5995550"/>
            <a:ext cx="685801" cy="68580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F009C9D-83EC-45B3-8018-7D22E66BF4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2482" y="5995550"/>
            <a:ext cx="685801" cy="6858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498C1C9-E549-434A-AAF5-BF0428362BF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57488" y="5995550"/>
            <a:ext cx="685801" cy="6858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6C6855D2-4CCD-4152-ACDF-AC467B40948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62287" y="5995550"/>
            <a:ext cx="685801" cy="68580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A42D114-530E-4811-91F2-6705AF4DEE1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84713" y="5995550"/>
            <a:ext cx="685801" cy="68580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B3C44DA-2680-4CD2-AFCE-8916985D24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62786" y="5995550"/>
            <a:ext cx="685801" cy="68580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6C53392-BEF6-4AF2-B579-2A0DD5A4CE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63285" y="5995550"/>
            <a:ext cx="685801" cy="68580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3EDEAC8-E82A-469E-889D-B7E5738DBF5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29339" y="5995550"/>
            <a:ext cx="685801" cy="68580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918BDB9-888F-486A-929F-7680C54F3A6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60194" y="5995550"/>
            <a:ext cx="685801" cy="685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390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29909-9925-4DEE-ABF0-3B79DE47341E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640FA60-D34E-4856-8407-726EDD75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DD12F2B-F6C6-4049-B8C2-25A344E05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28718"/>
            <a:ext cx="7886700" cy="696907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algn="ctr"/>
            <a:r>
              <a:rPr lang="ru-RU" sz="30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94D141E-C812-4950-964C-E076ED2406D4}"/>
              </a:ext>
            </a:extLst>
          </p:cNvPr>
          <p:cNvSpPr/>
          <p:nvPr/>
        </p:nvSpPr>
        <p:spPr>
          <a:xfrm>
            <a:off x="6650182" y="1"/>
            <a:ext cx="2493818" cy="770516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FAFF94-EEA5-4DF9-BC4D-87A1D4A9D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7100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6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E943A6FD-1411-4A44-80C5-2EBD7BC61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87923"/>
            <a:ext cx="7886700" cy="5242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4990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59FFA57-DB2E-4AD7-B3C5-CC831079F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4957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7E6AB6-A7E8-4CBE-A3CE-8E9E23ED6CF9}"/>
              </a:ext>
            </a:extLst>
          </p:cNvPr>
          <p:cNvSpPr/>
          <p:nvPr/>
        </p:nvSpPr>
        <p:spPr>
          <a:xfrm>
            <a:off x="0" y="1997943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127282, Москва, ул. Полярная, д. 31 В, стр. 1</a:t>
            </a:r>
          </a:p>
          <a:p>
            <a:pPr algn="ctr"/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+7 495 280-15-96</a:t>
            </a:r>
          </a:p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+7 495 280-33-86</a:t>
            </a:r>
          </a:p>
          <a:p>
            <a:pPr algn="ctr">
              <a:spcAft>
                <a:spcPts val="1200"/>
              </a:spcAft>
            </a:pPr>
            <a:r>
              <a:rPr lang="ru-RU" sz="2200" u="sng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books@infra-m.ru</a:t>
            </a:r>
            <a:endParaRPr lang="ru-RU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296C27-E3F5-4DA5-BF1D-FA13AF1F223A}"/>
              </a:ext>
            </a:extLst>
          </p:cNvPr>
          <p:cNvSpPr/>
          <p:nvPr userDrawn="1"/>
        </p:nvSpPr>
        <p:spPr>
          <a:xfrm>
            <a:off x="0" y="0"/>
            <a:ext cx="9144000" cy="1211283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3162" y="311564"/>
            <a:ext cx="3097676" cy="7017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99E37A3-6151-43EB-B9C0-7E164F15A3B6}"/>
              </a:ext>
            </a:extLst>
          </p:cNvPr>
          <p:cNvSpPr/>
          <p:nvPr/>
        </p:nvSpPr>
        <p:spPr>
          <a:xfrm>
            <a:off x="3921953" y="5211387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infra-m.ru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4797DF-84CF-4BC8-901A-30D85773E8EA}"/>
              </a:ext>
            </a:extLst>
          </p:cNvPr>
          <p:cNvSpPr/>
          <p:nvPr/>
        </p:nvSpPr>
        <p:spPr>
          <a:xfrm>
            <a:off x="715466" y="5211387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znanium.com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7C30176-8B4C-4829-AEB2-4E2A8072E10E}"/>
              </a:ext>
            </a:extLst>
          </p:cNvPr>
          <p:cNvSpPr/>
          <p:nvPr/>
        </p:nvSpPr>
        <p:spPr>
          <a:xfrm>
            <a:off x="6542157" y="5211387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naukaru.ru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12" b="58236"/>
          <a:stretch/>
        </p:blipFill>
        <p:spPr>
          <a:xfrm flipH="1">
            <a:off x="0" y="6198918"/>
            <a:ext cx="9144000" cy="659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30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296C27-E3F5-4DA5-BF1D-FA13AF1F223A}"/>
              </a:ext>
            </a:extLst>
          </p:cNvPr>
          <p:cNvSpPr/>
          <p:nvPr userDrawn="1"/>
        </p:nvSpPr>
        <p:spPr>
          <a:xfrm>
            <a:off x="0" y="0"/>
            <a:ext cx="9144000" cy="1211283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3162" y="311564"/>
            <a:ext cx="3097676" cy="70173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12" b="58236"/>
          <a:stretch/>
        </p:blipFill>
        <p:spPr>
          <a:xfrm flipH="1">
            <a:off x="0" y="6198918"/>
            <a:ext cx="9144000" cy="659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0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01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6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13692"/>
            <a:ext cx="7886700" cy="576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18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13692"/>
            <a:ext cx="7886700" cy="576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7625-4465-4F39-8C82-5C415FE16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18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znanium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znanium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365104"/>
            <a:ext cx="7092280" cy="936104"/>
          </a:xfrm>
        </p:spPr>
        <p:txBody>
          <a:bodyPr/>
          <a:lstStyle/>
          <a:p>
            <a:pPr lvl="0" algn="r">
              <a:defRPr/>
            </a:pPr>
            <a:r>
              <a:rPr lang="ru-RU" sz="1800" b="1" spc="3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Айдакова</a:t>
            </a:r>
            <a:r>
              <a:rPr lang="ru-RU" sz="1800" b="1" spc="3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Анастасия Геннадьевна</a:t>
            </a:r>
            <a:br>
              <a:rPr lang="ru-RU" sz="1800" b="1" spc="3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800" b="1" spc="3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Заместитель коммерческого директора</a:t>
            </a:r>
            <a:br>
              <a:rPr lang="ru-RU" sz="1800" b="1" spc="3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800" b="1" spc="3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Научно-издательский центр ИНФРА-М</a:t>
            </a:r>
            <a:r>
              <a:rPr lang="ru-RU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pc="3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700808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ЭБС ZNANIUM 2:0: современные подходы к формированию электронных образовательных ресурсов</a:t>
            </a:r>
            <a:endParaRPr lang="ru-RU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429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Основная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коллекция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ЭБС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Znanium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539552" y="1844824"/>
            <a:ext cx="806867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ИНФРА-М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Вузовский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учебник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Норма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РИОР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Форум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ИД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Форум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Магистр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Энциклопедия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Альфа-М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КУРС</a:t>
            </a: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altLang="ru-RU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ЮНИТИ-ДАНА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Центр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Исследований Платежных Систем и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Расчетов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Альпина </a:t>
            </a:r>
            <a:r>
              <a:rPr lang="ru-RU" altLang="ru-RU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Диджитал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Дашков и К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altLang="ru-RU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Физматлит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Инфра-Инженерия 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Солон-пресс 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Логос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Сибирское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отделение РАН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Прометей 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Институт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развития образования Кировской области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Согласие 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Новое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литературное обозрение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ЭНТРОПОС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Территория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будущего</a:t>
            </a:r>
          </a:p>
          <a:p>
            <a:pPr>
              <a:buFont typeface="Wingdings" pitchFamily="2" charset="2"/>
              <a:buChar char="ü"/>
            </a:pPr>
            <a:endParaRPr lang="ru-RU" alt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28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296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Основная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коллекция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ЭБС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Znanium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95536" y="1412776"/>
            <a:ext cx="8347806" cy="51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Национальный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исследовательский Томский политехнический университет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Новосибирский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государственный технический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Московская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государственная академии водного транспорта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Сибирская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пожарно-спасательная академия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Сибирское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отделение РАН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Сибирский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федеральный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Южный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федеральный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Санкт-Петербургский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государственный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университет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Экономический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факультет МГУ им. М.В. Ломоносова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Московский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педагогический государственный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ЦГПБ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им. В.В. Маяковского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Российский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государственный университет правосудия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Академия </a:t>
            </a: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права и управления ФСИН России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Вологодский </a:t>
            </a: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институт права и экономики ФСИН России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Воронежский </a:t>
            </a: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институт ФСИН России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Пермский </a:t>
            </a: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институт ФСИН России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Самарский </a:t>
            </a: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юридический институт ФСИН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Кузбасский </a:t>
            </a:r>
            <a:r>
              <a:rPr lang="ru-RU" altLang="ru-RU" sz="15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институт ФСИН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Ставропольский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государственный аграрный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Новосибирский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государственный аграрный университет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Волгоградский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государственный аграрный университет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Воронежский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государственный лесотехнический университет имени Г.Ф. Морозова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Национальное </a:t>
            </a:r>
            <a:r>
              <a:rPr lang="ru-RU" altLang="ru-RU" sz="15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агентство финансовых исследований (НАФИ) </a:t>
            </a:r>
            <a:endParaRPr lang="ru-RU" altLang="ru-RU" sz="155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55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Северо-Кавказский</a:t>
            </a:r>
            <a:r>
              <a:rPr lang="ru-RU" altLang="ru-RU" sz="155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зональный научно-исследовательский институт садоводства и виноградарства</a:t>
            </a:r>
            <a:endParaRPr lang="ru-RU" altLang="ru-RU" sz="155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4214813" y="164306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dirty="0" smtClean="0">
                <a:latin typeface="Cambria" pitchFamily="18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6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26411"/>
            <a:ext cx="84296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Коллекции издательств-партнеров ЭБС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Znanium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395568" y="1428736"/>
            <a:ext cx="8748464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LAP LAMBERT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Acad.Publ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PalmariumAcademicPublishing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Златоуст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БХВ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ДМК-пресс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Флинта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Лаборатория знаний</a:t>
            </a:r>
          </a:p>
          <a:p>
            <a:pPr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Интеллект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Статут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Профессия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Национальный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исследовательский ядерный университет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МИФИ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ГИОРД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Юстицинформ</a:t>
            </a:r>
            <a:endParaRPr lang="ru-RU" altLang="ru-RU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Горячая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линия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Телеком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ИД Спорт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Феникс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Республиканский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институт профессионального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образования</a:t>
            </a:r>
            <a:endParaRPr lang="en-US" altLang="ru-RU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Московский издательско-полиграфический колледж имени И.</a:t>
            </a:r>
            <a:r>
              <a:rPr lang="en-US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Федорова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Всероссийский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государственный институт кинематографии имени С.А.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Герасимова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Российский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федеральный ядерный центр – Всероссийский научно-исследовательский институт экспериментальной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физики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Paulsen</a:t>
            </a:r>
            <a:endParaRPr lang="ru-RU" altLang="ru-RU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Страта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Юнити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-Дана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Московский </a:t>
            </a: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центр непрерывного математического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Горная книга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Вышэйшая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школа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Academic Studies Press</a:t>
            </a:r>
            <a:endParaRPr lang="ru-RU" altLang="ru-RU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4214813" y="164306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dirty="0" smtClean="0">
                <a:latin typeface="Cambria" pitchFamily="18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5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470" y="1428736"/>
            <a:ext cx="9072530" cy="541686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Расширенный поиск литературы по разнообразным параметрам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Каталогизация литературы по всем известным классификаторам (ОКСО, ББК, УДК, ГРНТИ и др.)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Библиографические описания по </a:t>
            </a:r>
            <a:r>
              <a:rPr lang="ru-RU" sz="23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ГОСТу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 7.0.100-2018</a:t>
            </a:r>
            <a:endParaRPr lang="ru-RU" sz="23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Выделение книг с бессрочными правами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Возможность отследить изъятые из фонда книги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Возможность отследить обновленные издания</a:t>
            </a:r>
            <a:endParaRPr lang="en-US" sz="23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Версии и переиздания книг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Выделение книг в подписке из общей массы литературы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Статистика чтения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Заявки в библиотеку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Аффиляция</a:t>
            </a:r>
            <a:r>
              <a:rPr lang="ru-RU" sz="23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авторов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Заказ в издательство на печатную и электронную литературу через ЭБС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Интеграция с любой АБИС, бесшовный переход</a:t>
            </a: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92867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библиотекаря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496"/>
            <a:ext cx="202658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8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636061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78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3076" name="Picture 4" descr="C:\Users\ayidakova_ag\Desktop\Изъятые книг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715436" cy="490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78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636061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78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857232"/>
            <a:ext cx="6643734" cy="507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857892"/>
            <a:ext cx="663033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8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0034" y="1865692"/>
            <a:ext cx="8358246" cy="484945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Расширенный поиск литературы по разнообразным параметрам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Каталогизация литературы по всем известным классификаторам (ОКСО, ББК, УДК, ГРНТИ, номенклатура ВАК и др.)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Выделение книг с бессрочными правами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</a:pPr>
            <a:r>
              <a:rPr lang="ru-RU" sz="22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Версии и переиздания книг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Закладки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Книжная полка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История чтения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Заявки в библиотеку (форма № УЛ-1)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</a:pPr>
            <a:r>
              <a:rPr lang="ru-RU" sz="2200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Аффиляция</a:t>
            </a:r>
            <a:r>
              <a:rPr lang="ru-RU" sz="22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авторов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Рекомендованные списки литературы для студентов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Единый личный кабинет при работе в разных вузах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1058275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преподавателя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38807"/>
            <a:ext cx="1928826" cy="4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8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0034" y="1865692"/>
            <a:ext cx="8286808" cy="32778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Расширенный поиск литературы по разнообразным параметрам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kumimoji="0" lang="ru-RU" sz="23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Копирование 100% </a:t>
            </a:r>
            <a:r>
              <a:rPr lang="ru-RU" sz="23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текста книги!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Закладки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Книжная полка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История чтения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Возможность зарегистрироваться в ЭБС и получить доступ, не приходя в библиотеку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1058275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студента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2571744"/>
            <a:ext cx="8643998" cy="36317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Количество собственной литературы ГК ИНФРА-М: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6624</a:t>
            </a:r>
            <a:endParaRPr lang="ru-RU" sz="23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Количество учебников и учебных пособий: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4433</a:t>
            </a:r>
            <a:endParaRPr lang="ru-RU" sz="23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Количество монографий: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1658</a:t>
            </a:r>
            <a:endParaRPr lang="ru-RU" sz="23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Количество печатных и сетевых журналов: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30</a:t>
            </a:r>
            <a:endParaRPr lang="ru-RU" sz="23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Из них входят в перечень ВАК: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18</a:t>
            </a:r>
            <a:endParaRPr lang="ru-RU" sz="23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журнала вошли в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Russian Science Citation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Index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 платформе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Web of Science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(Журнал Российского права и Безопасность в </a:t>
            </a:r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техносфере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23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журнал включен в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Emerging </a:t>
            </a:r>
            <a:r>
              <a:rPr lang="en-US" sz="23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Sourses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Citation Index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 платформе </a:t>
            </a:r>
            <a:r>
              <a:rPr lang="en-US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Web of Science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(Солнечная и земная физика).</a:t>
            </a:r>
            <a:endParaRPr lang="ru-RU" sz="23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7" name="Picture 3" descr="C:\Users\ayidakova_ag\Downloads\Фотки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85860"/>
            <a:ext cx="3857652" cy="1001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55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074797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Версия для слабовидящих по ГОСТ 52872-2012 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26110"/>
            <a:ext cx="7929618" cy="446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31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2910" y="1074797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Версия для слабовидящих по ГОСТ 52872-2012 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8001056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631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7158" y="3392574"/>
            <a:ext cx="6572296" cy="178510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Единая точка авторизации на 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Znanium.com</a:t>
            </a:r>
            <a:endParaRPr lang="ru-RU" sz="22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endParaRPr lang="en-US" sz="22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Единая точка авторизации через сайт библиотеки – бесплатно в рамках подписки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(инструкция в виде кода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html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 descr="http://znanium.com/pics/banners/logo-ez-l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71612"/>
            <a:ext cx="2428892" cy="682717"/>
          </a:xfrm>
          <a:prstGeom prst="rect">
            <a:avLst/>
          </a:prstGeom>
          <a:noFill/>
        </p:spPr>
      </p:pic>
      <p:pic>
        <p:nvPicPr>
          <p:cNvPr id="10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000108"/>
            <a:ext cx="2786082" cy="5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http://znanium.com/pics/banners/logo-dz-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3116"/>
            <a:ext cx="1714512" cy="700822"/>
          </a:xfrm>
          <a:prstGeom prst="rect">
            <a:avLst/>
          </a:prstGeom>
          <a:noFill/>
        </p:spPr>
      </p:pic>
      <p:sp>
        <p:nvSpPr>
          <p:cNvPr id="16" name="Выгнутая вправо стрелка 15"/>
          <p:cNvSpPr/>
          <p:nvPr/>
        </p:nvSpPr>
        <p:spPr>
          <a:xfrm>
            <a:off x="6929454" y="3643314"/>
            <a:ext cx="428628" cy="1000132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Рисунок 19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07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500034" y="2714620"/>
          <a:ext cx="4000528" cy="369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43438" y="2214554"/>
          <a:ext cx="4233495" cy="3674721"/>
        </p:xfrm>
        <a:graphic>
          <a:graphicData uri="http://schemas.openxmlformats.org/drawingml/2006/table">
            <a:tbl>
              <a:tblPr/>
              <a:tblGrid>
                <a:gridCol w="543753"/>
                <a:gridCol w="3689742"/>
              </a:tblGrid>
              <a:tr h="845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Open Sans Light" pitchFamily="34" charset="0"/>
                          <a:cs typeface="Calibri" pitchFamily="34" charset="0"/>
                        </a:rPr>
                        <a:t>Общественные науки (экономика и управление, государство и право)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ea typeface="Open Sans Light" pitchFamily="34" charset="0"/>
                        <a:cs typeface="Calibri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Open Sans Light" pitchFamily="34" charset="0"/>
                          <a:cs typeface="Calibri" pitchFamily="34" charset="0"/>
                        </a:rPr>
                        <a:t>Гуманитарные и социальные науки  (история, языкознание, педагогика, психология, социология, искусство, литература, журналистика, философия)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ea typeface="Open Sans Light" pitchFamily="34" charset="0"/>
                        <a:cs typeface="Calibri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Open Sans Light" pitchFamily="34" charset="0"/>
                          <a:cs typeface="Calibri" pitchFamily="34" charset="0"/>
                        </a:rPr>
                        <a:t>Технические и прикладные науки (машиностроение, транспорт, строительство, архитектура, приборостроение, информатика, энергетика, медицина)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06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Open Sans Light" pitchFamily="34" charset="0"/>
                          <a:cs typeface="Calibri" pitchFamily="34" charset="0"/>
                        </a:rPr>
                        <a:t>Естественные науки (математика, физика, химия, биология, геология, география, геодезия, экология)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ea typeface="Open Sans Light" pitchFamily="34" charset="0"/>
                        <a:cs typeface="Calibri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Заголовок 10"/>
          <p:cNvSpPr txBox="1">
            <a:spLocks/>
          </p:cNvSpPr>
          <p:nvPr/>
        </p:nvSpPr>
        <p:spPr>
          <a:xfrm>
            <a:off x="428596" y="1071546"/>
            <a:ext cx="828680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Наиболее популярные направления изданий ГК ИНФРА-М: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016617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Более 6600 наименований собственной литературы!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728" y="1928802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Электронно-библиотечная система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Znanium.com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принципиально новый подход к формированию образовательных электронных ресурсов</a:t>
            </a:r>
            <a:endParaRPr lang="ru-RU" sz="3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0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628123" cy="485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290" y="107154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Старый сайт ЭБС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Znanium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hlinkClick r:id="rId4"/>
              </a:rPr>
              <a:t>https://znanium.com/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2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AutoShape 1" descr="http://znanium.com/pics/banners/logo-dz-l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107154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Новый сайт ЭБС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Znanium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hlinkClick r:id="rId3"/>
              </a:rPr>
              <a:t>https://new.znanium.com/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8290525" cy="466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392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4348" y="2357430"/>
            <a:ext cx="8001056" cy="407803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Общая сводка по ЭБС: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3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изданий: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54664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журналов: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701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в т.ч. полнотекстовых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189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журналов ВАК: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422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в т.ч. полнотекстовых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106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учебников и учебных пособий (за последние 5 лет):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12697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монографий: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6589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Эксклюзивный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контент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12642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издания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  <p:pic>
        <p:nvPicPr>
          <p:cNvPr id="8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68760"/>
            <a:ext cx="5212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50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212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4348" y="2708920"/>
            <a:ext cx="7786742" cy="337015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Базовая коллекция: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изданий: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35342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журналов: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675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журналов ВАК: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389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учебников и учебных пособий (за последние 5 лет):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8455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монографий: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717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Эксклюзивный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контент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11620</a:t>
            </a:r>
            <a:r>
              <a:rPr lang="ru-RU" sz="24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изданий</a:t>
            </a: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55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5429264"/>
            <a:ext cx="70009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857364"/>
            <a:ext cx="3500494" cy="16004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0" indent="361950" algn="ctr">
              <a:buSzPct val="80000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lvl="0" indent="361950" algn="ctr">
              <a:buSzPct val="80000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Open Sans Light" pitchFamily="34" charset="0"/>
              <a:cs typeface="Open Sans Light" pitchFamily="34" charset="0"/>
            </a:endParaRPr>
          </a:p>
          <a:p>
            <a:pPr indent="361950" algn="just">
              <a:buSzPct val="80000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SzPct val="80000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212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4348" y="2708920"/>
            <a:ext cx="7786742" cy="344709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Коллекция среднего профессионального образования: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изданий: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2250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учебников и учебных пособий: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2127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практических и справочных пособий:</a:t>
            </a:r>
            <a:r>
              <a:rPr lang="ru-RU" sz="23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123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Количество документов в открытом доступе (архивная и художественная литература), дополнительно: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3769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12" y="217769"/>
            <a:ext cx="2219325" cy="46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55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ra-4x3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A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фра 4х3" id="{B2054789-2AE1-4FAF-9A5B-90E46B8E3A77}" vid="{F8A8C5C5-C84C-405D-96E2-1EBEE5280D95}"/>
    </a:ext>
  </a:extLst>
</a:theme>
</file>

<file path=ppt/theme/theme2.xml><?xml version="1.0" encoding="utf-8"?>
<a:theme xmlns:a="http://schemas.openxmlformats.org/drawingml/2006/main" name="1_Infra-4x3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A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фра 4х3" id="{B2054789-2AE1-4FAF-9A5B-90E46B8E3A77}" vid="{F8A8C5C5-C84C-405D-96E2-1EBEE5280D9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6092</TotalTime>
  <Words>758</Words>
  <Application>Microsoft Office PowerPoint</Application>
  <PresentationFormat>Экран (4:3)</PresentationFormat>
  <Paragraphs>202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Infra-4x3</vt:lpstr>
      <vt:lpstr>1_Infra-4x3</vt:lpstr>
      <vt:lpstr>Айдакова Анастасия Геннадьевна Заместитель коммерческого директора Научно-издательский центр ИНФРА-М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kirichek_ea</dc:creator>
  <cp:lastModifiedBy>hohanova</cp:lastModifiedBy>
  <cp:revision>415</cp:revision>
  <dcterms:created xsi:type="dcterms:W3CDTF">2014-04-15T12:12:27Z</dcterms:created>
  <dcterms:modified xsi:type="dcterms:W3CDTF">2020-01-17T11:09:30Z</dcterms:modified>
</cp:coreProperties>
</file>